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10"/>
  </p:notesMasterIdLst>
  <p:handoutMasterIdLst>
    <p:handoutMasterId r:id="rId11"/>
  </p:handoutMasterIdLst>
  <p:sldIdLst>
    <p:sldId id="670" r:id="rId4"/>
    <p:sldId id="1719" r:id="rId5"/>
    <p:sldId id="1720" r:id="rId6"/>
    <p:sldId id="1721" r:id="rId7"/>
    <p:sldId id="1871" r:id="rId8"/>
    <p:sldId id="1884" r:id="rId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>
            <p14:sldId id="670"/>
          </p14:sldIdLst>
        </p14:section>
        <p14:section name="Module Content" id="{A073DAE3-B461-442F-A3D3-6642BD875E45}">
          <p14:sldIdLst>
            <p14:sldId id="1719"/>
            <p14:sldId id="1720"/>
            <p14:sldId id="1721"/>
            <p14:sldId id="1871"/>
          </p14:sldIdLst>
        </p14:section>
        <p14:section name="Lab Content" id="{DED81072-52AB-4250-8920-201B3C5D2D2E}">
          <p14:sldIdLst/>
        </p14:section>
        <p14:section name="Module Closedown" id="{BB4A27EB-B3C3-4E4C-B5FE-2131BA0AA278}">
          <p14:sldIdLst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6EF"/>
    <a:srgbClr val="0078D4"/>
    <a:srgbClr val="1A1A1A"/>
    <a:srgbClr val="FFFFFF"/>
    <a:srgbClr val="00BCF2"/>
    <a:srgbClr val="40CDF5"/>
    <a:srgbClr val="40587C"/>
    <a:srgbClr val="00B0E3"/>
    <a:srgbClr val="00188F"/>
    <a:srgbClr val="005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61310" autoAdjust="0"/>
  </p:normalViewPr>
  <p:slideViewPr>
    <p:cSldViewPr snapToGrid="0">
      <p:cViewPr varScale="1">
        <p:scale>
          <a:sx n="88" d="100"/>
          <a:sy n="88" d="100"/>
        </p:scale>
        <p:origin x="72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4/2/2019 8:38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4/2/2019 8:36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5416BA-65F7-274A-AD61-D0FA78F3AA6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4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19146B-24F9-441E-A368-DB3B5A84C1D4}" type="datetime8">
              <a:rPr lang="en-US" smtClean="0"/>
              <a:t>4/2/2019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4/2/2019 8:36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  <p:sldLayoutId id="2147484749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icrosoftLearning/AI-100-Design-Implement-Azure-AISo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154715"/>
            <a:ext cx="11655840" cy="553998"/>
          </a:xfrm>
        </p:spPr>
        <p:txBody>
          <a:bodyPr/>
          <a:lstStyle/>
          <a:p>
            <a:r>
              <a:rPr lang="en-US" dirty="0"/>
              <a:t>Presentation brief for MCT’s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67" rtl="0" eaLnBrk="1" latinLnBrk="0" hangingPunct="1">
              <a:defRPr sz="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1</a:t>
            </a:fld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70888"/>
              </p:ext>
            </p:extLst>
          </p:nvPr>
        </p:nvGraphicFramePr>
        <p:xfrm>
          <a:off x="457150" y="953215"/>
          <a:ext cx="11467932" cy="5367660"/>
        </p:xfrm>
        <a:graphic>
          <a:graphicData uri="http://schemas.openxmlformats.org/drawingml/2006/table">
            <a:tbl>
              <a:tblPr firstCol="1" bandRow="1">
                <a:tableStyleId>{5940675A-B579-460E-94D1-54222C63F5DA}</a:tableStyleId>
              </a:tblPr>
              <a:tblGrid>
                <a:gridCol w="2233653">
                  <a:extLst>
                    <a:ext uri="{9D8B030D-6E8A-4147-A177-3AD203B41FA5}">
                      <a16:colId xmlns:a16="http://schemas.microsoft.com/office/drawing/2014/main" val="521994573"/>
                    </a:ext>
                  </a:extLst>
                </a:gridCol>
                <a:gridCol w="9234279">
                  <a:extLst>
                    <a:ext uri="{9D8B030D-6E8A-4147-A177-3AD203B41FA5}">
                      <a16:colId xmlns:a16="http://schemas.microsoft.com/office/drawing/2014/main" val="877741773"/>
                    </a:ext>
                  </a:extLst>
                </a:gridCol>
              </a:tblGrid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Title of presentation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Designing and Implementing an Azure AI Solution</a:t>
                      </a:r>
                      <a:endParaRPr lang="en-US" sz="1200" b="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35310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Presentation</a:t>
                      </a:r>
                      <a:r>
                        <a:rPr lang="en-US" sz="14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length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 minutes.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11162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Audience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63" rtl="0" eaLnBrk="1" latinLnBrk="0" hangingPunct="1"/>
                      <a:r>
                        <a:rPr lang="en-US" sz="1200" b="0" kern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Azure AI Engineers. Azure Developers.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34992"/>
                  </a:ext>
                </a:extLst>
              </a:tr>
              <a:tr h="1140230"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Purpose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3184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Segoe UI" pitchFamily="34" charset="0"/>
                        </a:rPr>
                        <a:t>Introduce the course to students and cover the agenda</a:t>
                      </a: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113916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(think)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key takeaways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defTabSz="913184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4945262"/>
                  </a:ext>
                </a:extLst>
              </a:tr>
              <a:tr h="781660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(feel)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desired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mindset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defTabSz="684951" eaLnBrk="0" fontAlgn="base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endParaRPr lang="en-US" altLang="ja-JP" sz="1200" dirty="0">
                        <a:solidFill>
                          <a:schemeClr val="tx1">
                            <a:lumMod val="85000"/>
                          </a:schemeClr>
                        </a:solidFill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067507"/>
                  </a:ext>
                </a:extLst>
              </a:tr>
              <a:tr h="835446">
                <a:tc>
                  <a:txBody>
                    <a:bodyPr/>
                    <a:lstStyle/>
                    <a:p>
                      <a:pPr marL="0" marR="0" indent="0" algn="r" defTabSz="816188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latin typeface="Segoe UI Light" pitchFamily="34" charset="0"/>
                          <a:cs typeface="Segoe UI" pitchFamily="34" charset="0"/>
                        </a:rPr>
                        <a:t>(do)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cs typeface="Segoe UI" pitchFamily="3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+mn-lt"/>
                          <a:cs typeface="Segoe UI" pitchFamily="34" charset="0"/>
                        </a:rPr>
                        <a:t>Student outcomes</a:t>
                      </a:r>
                      <a:endParaRPr lang="en-US" sz="1200" dirty="0">
                        <a:solidFill>
                          <a:schemeClr val="bg1"/>
                        </a:solidFill>
                        <a:latin typeface="Segoe UI Light" pitchFamily="34" charset="0"/>
                        <a:cs typeface="Segoe UI" pitchFamily="34" charset="0"/>
                      </a:endParaRP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238125" indent="-233363" algn="l" defTabSz="684951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Pct val="90000"/>
                        <a:buFont typeface="+mj-lt"/>
                        <a:buAutoNum type="arabicParenR"/>
                      </a:pPr>
                      <a:endParaRPr lang="en-US" sz="1200" kern="1200" dirty="0">
                        <a:solidFill>
                          <a:schemeClr val="tx1">
                            <a:lumMod val="85000"/>
                          </a:schemeClr>
                        </a:solidFill>
                        <a:latin typeface="+mn-lt"/>
                        <a:ea typeface="+mn-ea"/>
                        <a:cs typeface="Segoe UI" pitchFamily="34" charset="0"/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862524"/>
                  </a:ext>
                </a:extLst>
              </a:tr>
              <a:tr h="452971">
                <a:tc>
                  <a:txBody>
                    <a:bodyPr/>
                    <a:lstStyle/>
                    <a:p>
                      <a:pPr algn="r"/>
                      <a:r>
                        <a:rPr lang="en-US" sz="1400" b="0" kern="1200" dirty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More information</a:t>
                      </a:r>
                    </a:p>
                  </a:txBody>
                  <a:tcPr marL="121903" marR="121903" marT="121903" marB="121903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16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For course feedback, use the </a:t>
                      </a:r>
                      <a:r>
                        <a:rPr lang="en-US" sz="1200" baseline="0">
                          <a:solidFill>
                            <a:schemeClr val="tx1">
                              <a:lumMod val="85000"/>
                            </a:schemeClr>
                          </a:solidFill>
                        </a:rPr>
                        <a:t>MCT Forums </a:t>
                      </a:r>
                      <a:endParaRPr lang="en-US" sz="1200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 marL="243805" marR="121903" marT="121903" marB="12190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74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3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2436220"/>
            <a:ext cx="4167887" cy="2215991"/>
          </a:xfrm>
        </p:spPr>
        <p:txBody>
          <a:bodyPr/>
          <a:lstStyle/>
          <a:p>
            <a:r>
              <a:rPr lang="en-US" dirty="0"/>
              <a:t>AI-100T01A</a:t>
            </a:r>
            <a:br>
              <a:rPr lang="en-US" dirty="0"/>
            </a:br>
            <a:r>
              <a:rPr lang="en-US" dirty="0"/>
              <a:t>Designing and Implementing an Azure AI Solution</a:t>
            </a:r>
          </a:p>
        </p:txBody>
      </p:sp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9D10FD3D-21F3-4A0B-8527-87A9168A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506" y="10"/>
            <a:ext cx="597049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3344" y="1444641"/>
            <a:ext cx="11018520" cy="4626908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/>
              <a:t>M01: Introducing Azure Cognitive Services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L01: Overview of Azure Cognitive Services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L02: Creating Cognitive Services using the Azure Portal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L03: Testing Cognitive Services using the API Testing Console</a:t>
            </a:r>
          </a:p>
          <a:p>
            <a:pPr>
              <a:spcBef>
                <a:spcPts val="400"/>
              </a:spcBef>
            </a:pPr>
            <a:r>
              <a:rPr lang="en-US" dirty="0"/>
              <a:t>M02: Creating Bots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L01: Introducing the Bot Service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L02: Create a Basic Chat Bot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L03: Testing with the Bot Emulator</a:t>
            </a:r>
          </a:p>
          <a:p>
            <a:pPr>
              <a:spcBef>
                <a:spcPts val="400"/>
              </a:spcBef>
            </a:pPr>
            <a:r>
              <a:rPr lang="en-US" dirty="0"/>
              <a:t>M03: Enhancing Bots with </a:t>
            </a:r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Introducing </a:t>
            </a:r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Implementing a Knowledge Base with </a:t>
            </a:r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Integrating </a:t>
            </a:r>
            <a:r>
              <a:rPr lang="en-US" dirty="0" err="1"/>
              <a:t>QnA</a:t>
            </a:r>
            <a:r>
              <a:rPr lang="en-US" dirty="0"/>
              <a:t> Maker with a Bot</a:t>
            </a:r>
          </a:p>
        </p:txBody>
      </p:sp>
    </p:spTree>
    <p:extLst>
      <p:ext uri="{BB962C8B-B14F-4D97-AF65-F5344CB8AC3E}">
        <p14:creationId xmlns:p14="http://schemas.microsoft.com/office/powerpoint/2010/main" val="31098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B0BD-A795-4C8D-A682-7F2A10A4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01C88-56D2-4FBF-9AB7-C83402D6A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344" y="1444641"/>
            <a:ext cx="11018520" cy="4419671"/>
          </a:xfrm>
        </p:spPr>
        <p:txBody>
          <a:bodyPr/>
          <a:lstStyle/>
          <a:p>
            <a:r>
              <a:rPr lang="en-US" dirty="0"/>
              <a:t>M04: Learn how to Create Language Understanding with LUIS</a:t>
            </a:r>
          </a:p>
          <a:p>
            <a:pPr lvl="1"/>
            <a:r>
              <a:rPr lang="en-US" dirty="0"/>
              <a:t>L01: Introducing Language Understanding</a:t>
            </a:r>
          </a:p>
          <a:p>
            <a:pPr lvl="1"/>
            <a:r>
              <a:rPr lang="en-US" dirty="0"/>
              <a:t>L02: Creating a LUIS Service</a:t>
            </a:r>
          </a:p>
          <a:p>
            <a:pPr lvl="1"/>
            <a:r>
              <a:rPr lang="en-US" dirty="0"/>
              <a:t>L03: Build Intents and Utterances</a:t>
            </a:r>
          </a:p>
          <a:p>
            <a:r>
              <a:rPr lang="en-US" dirty="0"/>
              <a:t>M05: Enhance your Bot with LUIS</a:t>
            </a:r>
          </a:p>
          <a:p>
            <a:pPr lvl="1"/>
            <a:r>
              <a:rPr lang="en-US" dirty="0"/>
              <a:t>L01: Overview of Language Understanding in AI Applications</a:t>
            </a:r>
          </a:p>
          <a:p>
            <a:pPr lvl="1"/>
            <a:r>
              <a:rPr lang="en-US" dirty="0"/>
              <a:t>L02: Integrating LUIS and Bots</a:t>
            </a:r>
          </a:p>
          <a:p>
            <a:r>
              <a:rPr lang="en-US" dirty="0"/>
              <a:t>M06: Integrate Cognitive Services with Bots and Agents</a:t>
            </a:r>
          </a:p>
          <a:p>
            <a:pPr lvl="1"/>
            <a:r>
              <a:rPr lang="en-US" dirty="0"/>
              <a:t>L01: Understanding Cognitive Services for Bot Interactions</a:t>
            </a:r>
          </a:p>
          <a:p>
            <a:pPr lvl="1"/>
            <a:r>
              <a:rPr lang="en-US" dirty="0"/>
              <a:t>L02: Sentiment for Bots with Text Analytics</a:t>
            </a:r>
          </a:p>
          <a:p>
            <a:pPr lvl="1"/>
            <a:r>
              <a:rPr lang="en-US" dirty="0"/>
              <a:t>L03: Detect Language in a Bot</a:t>
            </a:r>
          </a:p>
        </p:txBody>
      </p:sp>
    </p:spTree>
    <p:extLst>
      <p:ext uri="{BB962C8B-B14F-4D97-AF65-F5344CB8AC3E}">
        <p14:creationId xmlns:p14="http://schemas.microsoft.com/office/powerpoint/2010/main" val="19806549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7E13-BF17-4889-AE01-E2718564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17581-4C25-474C-AA65-F135D4815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49982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hands-on experiences in this course requires a computer with the following software installed:</a:t>
            </a:r>
          </a:p>
          <a:p>
            <a:pPr marL="228600" indent="-228600">
              <a:spcBef>
                <a:spcPct val="20000"/>
              </a:spcBef>
              <a:buClrTx/>
            </a:pPr>
            <a:r>
              <a:rPr lang="en-US" dirty="0"/>
              <a:t>Visual Studio (latest version)</a:t>
            </a:r>
          </a:p>
          <a:p>
            <a:pPr marL="228600" indent="-228600">
              <a:spcBef>
                <a:spcPct val="20000"/>
              </a:spcBef>
              <a:buClrTx/>
            </a:pPr>
            <a:r>
              <a:rPr lang="en-US" dirty="0"/>
              <a:t>.NET Framework 4.0 (or higher) SDK</a:t>
            </a:r>
          </a:p>
          <a:p>
            <a:pPr marL="228600" indent="-228600">
              <a:spcBef>
                <a:spcPct val="20000"/>
              </a:spcBef>
              <a:buClrTx/>
            </a:pPr>
            <a:r>
              <a:rPr lang="en-US" dirty="0"/>
              <a:t>Lab Setup Instructions and content are </a:t>
            </a:r>
            <a:r>
              <a:rPr lang="en-US"/>
              <a:t>in GitHub at </a:t>
            </a:r>
            <a:r>
              <a:rPr lang="en-US">
                <a:hlinkClick r:id="rId2"/>
              </a:rPr>
              <a:t>https://github.com/MicrosoftLearning/AI-100-Design-Implement-Azure-AISol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B07110-B874-4AE8-9DE9-87969EBC4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43088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Azure Portal requires a modern browser that's compatible with your operating system:</a:t>
            </a:r>
          </a:p>
          <a:p>
            <a:pPr marL="228600" lvl="1" indent="-228600"/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Edge (latest version)</a:t>
            </a:r>
          </a:p>
          <a:p>
            <a:pPr marL="228600" lvl="1" indent="-228600"/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 Explorer 11</a:t>
            </a:r>
          </a:p>
          <a:p>
            <a:pPr marL="228600" lvl="1" indent="-228600"/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Safari (latest version, Mac only)</a:t>
            </a:r>
          </a:p>
          <a:p>
            <a:pPr marL="228600" lvl="1" indent="-228600"/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Chrome (latest version)</a:t>
            </a:r>
          </a:p>
          <a:p>
            <a:pPr marL="228600" lvl="1" indent="-228600"/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Firefox (latest version)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FB7EF4-A422-4680-9BC2-2B2FADF8D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888" y="5241528"/>
            <a:ext cx="9525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775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P-200T01 Microsoft Azure Data Engineering-01 - Copy.pptx" id="{14C7EC89-4A55-455C-BB1B-8F608ECD5D71}" vid="{52009352-A6C7-428C-AECB-265903B366DE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P-200T01 Microsoft Azure Data Engineering-01 - Copy.pptx" id="{14C7EC89-4A55-455C-BB1B-8F608ECD5D71}" vid="{A35603E7-B3A0-4543-A6F3-1B71D705BF58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P-200T01 Microsoft Azure Data Engineering-01 - Copy.pptx" id="{14C7EC89-4A55-455C-BB1B-8F608ECD5D71}" vid="{EEB9C2E4-C969-48B9-8DE1-D7CE6F0F5EB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DataAndAI</Template>
  <TotalTime>0</TotalTime>
  <Words>372</Words>
  <Application>Microsoft Office PowerPoint</Application>
  <PresentationFormat>Widescreen</PresentationFormat>
  <Paragraphs>59</Paragraphs>
  <Slides>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Presentation brief for MCT’s</vt:lpstr>
      <vt:lpstr>AI-100T01A Designing and Implementing an Azure AI Solution</vt:lpstr>
      <vt:lpstr>Course Agenda</vt:lpstr>
      <vt:lpstr>Course Agenda</vt:lpstr>
      <vt:lpstr>Software Pre-requisites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2019-03-20T17:06:14Z</dcterms:created>
  <dcterms:modified xsi:type="dcterms:W3CDTF">2019-04-02T15:38:55Z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